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71" r:id="rId13"/>
    <p:sldId id="267" r:id="rId14"/>
    <p:sldId id="268" r:id="rId15"/>
    <p:sldId id="269" r:id="rId16"/>
    <p:sldId id="272" r:id="rId17"/>
    <p:sldId id="270" r:id="rId18"/>
    <p:sldId id="275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smtClean="0"/>
              <a:t>La Silenciosa Rebelión</a:t>
            </a:r>
            <a:endParaRPr lang="es-H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b="1" dirty="0" smtClean="0">
                <a:solidFill>
                  <a:srgbClr val="FF0000"/>
                </a:solidFill>
              </a:rPr>
              <a:t>Dra. Emma de Sosa</a:t>
            </a:r>
            <a:endParaRPr lang="es-H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029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Diez </a:t>
            </a:r>
            <a:r>
              <a:rPr lang="es-HN" b="1" dirty="0"/>
              <a:t>Características de </a:t>
            </a:r>
            <a:r>
              <a:rPr lang="es-HN" b="1" dirty="0" smtClean="0"/>
              <a:t>un Rebelde Pasivo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3200" b="1" dirty="0" smtClean="0"/>
              <a:t>7. Hace Silencios Prolongados sin Razón</a:t>
            </a:r>
          </a:p>
          <a:p>
            <a:pPr lvl="1"/>
            <a:r>
              <a:rPr lang="es-HN" sz="3200" dirty="0" smtClean="0"/>
              <a:t>Se queda callado (a), le preguntan qué pasa: Nada.  Estás molesto? No.  Necesitas algo? No.</a:t>
            </a:r>
          </a:p>
          <a:p>
            <a:pPr lvl="1"/>
            <a:r>
              <a:rPr lang="es-HN" sz="3200" dirty="0" smtClean="0"/>
              <a:t>En realidad está dando un mensaje: Si, estoy molesto y qué? No me da la gana de hablar</a:t>
            </a:r>
          </a:p>
          <a:p>
            <a:pPr lvl="1"/>
            <a:r>
              <a:rPr lang="es-HN" sz="3200" dirty="0" smtClean="0"/>
              <a:t>Es una manera solapada de no resolver las cosas y hacerse la víctima, pero en realidad es rebelión</a:t>
            </a:r>
          </a:p>
          <a:p>
            <a:pPr lvl="1"/>
            <a:endParaRPr lang="es-HN" sz="3200" dirty="0"/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112712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Diez Características </a:t>
            </a:r>
            <a:r>
              <a:rPr lang="es-HN" b="1" dirty="0"/>
              <a:t>de </a:t>
            </a:r>
            <a:r>
              <a:rPr lang="es-HN" b="1" dirty="0" smtClean="0"/>
              <a:t>un Rebelde Pasivo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457378"/>
          </a:xfrm>
        </p:spPr>
        <p:txBody>
          <a:bodyPr>
            <a:noAutofit/>
          </a:bodyPr>
          <a:lstStyle/>
          <a:p>
            <a:r>
              <a:rPr lang="es-HN" sz="3200" dirty="0"/>
              <a:t>8</a:t>
            </a:r>
            <a:r>
              <a:rPr lang="es-HN" sz="3200" b="1" dirty="0" smtClean="0"/>
              <a:t>. Hace lo contrario a lo que se le aconseja</a:t>
            </a:r>
          </a:p>
          <a:p>
            <a:pPr lvl="1"/>
            <a:r>
              <a:rPr lang="es-HN" sz="3200" dirty="0" smtClean="0"/>
              <a:t>Esto se da con frecuencia en consejería pastoral</a:t>
            </a:r>
          </a:p>
          <a:p>
            <a:pPr lvl="1"/>
            <a:r>
              <a:rPr lang="es-HN" sz="3200" dirty="0" smtClean="0"/>
              <a:t>Los médicos tratan el cuerpo de los pacientes, los Psiquiatras y Psicólogos tratan el alma, pero los ministros de Dios deben tratar con el espíritu de las personas</a:t>
            </a:r>
          </a:p>
          <a:p>
            <a:pPr lvl="1"/>
            <a:r>
              <a:rPr lang="es-HN" sz="3200" dirty="0" smtClean="0"/>
              <a:t>Los consejos deben ser para traer luz y verdad al espíritu, de manera que lo demás se pueda alinear.</a:t>
            </a:r>
          </a:p>
          <a:p>
            <a:pPr lvl="1"/>
            <a:r>
              <a:rPr lang="es-HN" sz="3200" dirty="0" smtClean="0"/>
              <a:t>Cuando la persona dice: Muchas gracias por el consejo, pero luego hace lo contrario, es rebelión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3479406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Diez </a:t>
            </a:r>
            <a:r>
              <a:rPr lang="es-HN" b="1" dirty="0"/>
              <a:t>Características de </a:t>
            </a:r>
            <a:r>
              <a:rPr lang="es-HN" b="1" dirty="0" smtClean="0"/>
              <a:t>un Rebelde Pasivo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158" y="1737360"/>
            <a:ext cx="10457645" cy="4380106"/>
          </a:xfrm>
        </p:spPr>
        <p:txBody>
          <a:bodyPr>
            <a:noAutofit/>
          </a:bodyPr>
          <a:lstStyle/>
          <a:p>
            <a:r>
              <a:rPr lang="es-HN" sz="3200" b="1" dirty="0" smtClean="0"/>
              <a:t>9. Su actitud genera división entre los demás</a:t>
            </a:r>
          </a:p>
          <a:p>
            <a:pPr lvl="1"/>
            <a:r>
              <a:rPr lang="es-HN" sz="3200" dirty="0" smtClean="0"/>
              <a:t>Por ej. habla con su autoridad elogiando a otro ministro</a:t>
            </a:r>
          </a:p>
          <a:p>
            <a:pPr lvl="1"/>
            <a:r>
              <a:rPr lang="es-HN" sz="3200" dirty="0" smtClean="0"/>
              <a:t>Muestra desacuerdo con lo que la autoridad enseña o predica; siempre tiene algo qué corregir.</a:t>
            </a:r>
          </a:p>
          <a:p>
            <a:pPr lvl="1"/>
            <a:r>
              <a:rPr lang="es-HN" sz="3200" dirty="0" smtClean="0"/>
              <a:t>Se independiza o deja de someterse al Pastor o líder, por considerarse superior, más maduro o con más recorrido</a:t>
            </a:r>
          </a:p>
          <a:p>
            <a:pPr lvl="1"/>
            <a:r>
              <a:rPr lang="es-HN" sz="3200" dirty="0" smtClean="0"/>
              <a:t>Interiormente no reconoce autoridad, lo cual provoca di - visión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897319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Juan Marcos (Hechos 12:25)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3200" b="1" i="1" baseline="30000" dirty="0"/>
              <a:t>24 </a:t>
            </a:r>
            <a:r>
              <a:rPr lang="es-HN" sz="3200" i="1" dirty="0"/>
              <a:t>Pero la palabra del Señor crecía y se multiplicaba.</a:t>
            </a:r>
          </a:p>
          <a:p>
            <a:r>
              <a:rPr lang="es-HN" sz="3200" b="1" i="1" baseline="30000" dirty="0"/>
              <a:t>25 </a:t>
            </a:r>
            <a:r>
              <a:rPr lang="es-HN" sz="3200" i="1" dirty="0"/>
              <a:t>Y Bernabé y Saulo, cumplido su servicio, volvieron de Jerusalén, llevando también consigo a Juan, el que tenía por sobrenombre Marcos.</a:t>
            </a:r>
          </a:p>
        </p:txBody>
      </p:sp>
    </p:spTree>
    <p:extLst>
      <p:ext uri="{BB962C8B-B14F-4D97-AF65-F5344CB8AC3E}">
        <p14:creationId xmlns:p14="http://schemas.microsoft.com/office/powerpoint/2010/main" val="3739417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/>
              <a:t>Juan Marcos (Hechos </a:t>
            </a:r>
            <a:r>
              <a:rPr lang="es-HN" b="1" dirty="0" smtClean="0"/>
              <a:t>13:13)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3200" b="1" baseline="30000" dirty="0"/>
              <a:t>13 </a:t>
            </a:r>
            <a:r>
              <a:rPr lang="es-HN" sz="3200" dirty="0"/>
              <a:t>Habiendo zarpado de Pafos, Pablo y sus compañeros arribaron a Perge de Panfilia; pero Juan, apartándose de ellos, volvió a Jerusalén</a:t>
            </a:r>
            <a:r>
              <a:rPr lang="es-HN" sz="3200" dirty="0" smtClean="0"/>
              <a:t>.</a:t>
            </a:r>
            <a:endParaRPr lang="es-HN" sz="3200" dirty="0"/>
          </a:p>
          <a:p>
            <a:pPr marL="0" indent="0">
              <a:buNone/>
            </a:pPr>
            <a:endParaRPr lang="es-HN" sz="3200" dirty="0"/>
          </a:p>
          <a:p>
            <a:pPr marL="0" indent="0">
              <a:buNone/>
            </a:pPr>
            <a:r>
              <a:rPr lang="es-HN" sz="3200" dirty="0" smtClean="0"/>
              <a:t>Apartarse es la acción más fácil, pero no la más espiritual</a:t>
            </a:r>
          </a:p>
          <a:p>
            <a:pPr marL="0" indent="0">
              <a:buNone/>
            </a:pPr>
            <a:r>
              <a:rPr lang="es-HN" sz="3200" dirty="0" smtClean="0"/>
              <a:t>En el amor de Cristo, toda diferencia puede resolverse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125120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/>
              <a:t>Juan Marcos (Hechos </a:t>
            </a:r>
            <a:r>
              <a:rPr lang="es-HN" b="1" dirty="0" smtClean="0"/>
              <a:t>15:36-41)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431620"/>
          </a:xfrm>
        </p:spPr>
        <p:txBody>
          <a:bodyPr>
            <a:normAutofit lnSpcReduction="10000"/>
          </a:bodyPr>
          <a:lstStyle/>
          <a:p>
            <a:r>
              <a:rPr lang="es-HN" sz="3000" b="1" i="1" baseline="30000" dirty="0"/>
              <a:t>36 </a:t>
            </a:r>
            <a:r>
              <a:rPr lang="es-HN" sz="3000" i="1" dirty="0"/>
              <a:t>Después de algunos días, Pablo dijo a Bernabé: Volvamos a visitar a los hermanos en todas las ciudades en que hemos anunciado la palabra del Señor, para ver cómo </a:t>
            </a:r>
            <a:r>
              <a:rPr lang="es-HN" sz="3000" i="1" dirty="0" smtClean="0"/>
              <a:t>están. </a:t>
            </a:r>
            <a:r>
              <a:rPr lang="es-HN" sz="3000" b="1" i="1" baseline="30000" dirty="0" smtClean="0"/>
              <a:t>37</a:t>
            </a:r>
            <a:r>
              <a:rPr lang="es-HN" sz="3000" b="1" i="1" baseline="30000" dirty="0"/>
              <a:t> </a:t>
            </a:r>
            <a:r>
              <a:rPr lang="es-HN" sz="3000" i="1" dirty="0"/>
              <a:t>Y Bernabé quería que llevasen consigo a Juan, el que tenía por sobrenombre </a:t>
            </a:r>
            <a:r>
              <a:rPr lang="es-HN" sz="3000" i="1" dirty="0" smtClean="0"/>
              <a:t>Marcos; </a:t>
            </a:r>
            <a:r>
              <a:rPr lang="es-HN" sz="3000" b="1" i="1" baseline="30000" dirty="0" smtClean="0"/>
              <a:t>38</a:t>
            </a:r>
            <a:r>
              <a:rPr lang="es-HN" sz="3000" b="1" i="1" baseline="30000" dirty="0"/>
              <a:t> </a:t>
            </a:r>
            <a:r>
              <a:rPr lang="es-HN" sz="3000" i="1" dirty="0"/>
              <a:t>pero a Pablo no le parecía bien llevar consigo al que se había apartado de ellos desde Panfilia, y no había ido con ellos a la </a:t>
            </a:r>
            <a:r>
              <a:rPr lang="es-HN" sz="3000" i="1" dirty="0" smtClean="0"/>
              <a:t>obra. </a:t>
            </a:r>
            <a:r>
              <a:rPr lang="es-HN" sz="3000" b="1" i="1" baseline="30000" dirty="0" smtClean="0"/>
              <a:t>39</a:t>
            </a:r>
            <a:r>
              <a:rPr lang="es-HN" sz="3000" b="1" i="1" baseline="30000" dirty="0"/>
              <a:t> </a:t>
            </a:r>
            <a:r>
              <a:rPr lang="es-HN" sz="3000" i="1" dirty="0"/>
              <a:t>Y hubo tal desacuerdo entre ellos, que se separaron el uno del otro; Bernabé, tomando a Marcos, navegó a </a:t>
            </a:r>
            <a:r>
              <a:rPr lang="es-HN" sz="3000" i="1" dirty="0" smtClean="0"/>
              <a:t>Chipre, </a:t>
            </a:r>
            <a:r>
              <a:rPr lang="es-HN" sz="3000" b="1" i="1" baseline="30000" dirty="0" smtClean="0"/>
              <a:t>40</a:t>
            </a:r>
            <a:r>
              <a:rPr lang="es-HN" sz="3000" b="1" i="1" baseline="30000" dirty="0"/>
              <a:t> </a:t>
            </a:r>
            <a:r>
              <a:rPr lang="es-HN" sz="3000" i="1" dirty="0"/>
              <a:t>y Pablo, escogiendo a Silas, salió encomendado por los hermanos a la gracia del </a:t>
            </a:r>
            <a:r>
              <a:rPr lang="es-HN" sz="3000" i="1" dirty="0" smtClean="0"/>
              <a:t>Señor, </a:t>
            </a:r>
            <a:r>
              <a:rPr lang="es-HN" sz="3000" b="1" i="1" baseline="30000" dirty="0" smtClean="0"/>
              <a:t>41</a:t>
            </a:r>
            <a:r>
              <a:rPr lang="es-HN" sz="3000" b="1" i="1" baseline="30000" dirty="0"/>
              <a:t> </a:t>
            </a:r>
            <a:r>
              <a:rPr lang="es-HN" sz="3000" i="1" dirty="0"/>
              <a:t>y pasó por Siria y Cilicia, confirmando a las iglesias.</a:t>
            </a:r>
          </a:p>
          <a:p>
            <a:endParaRPr lang="es-HN" sz="2800" i="1" dirty="0"/>
          </a:p>
        </p:txBody>
      </p:sp>
    </p:spTree>
    <p:extLst>
      <p:ext uri="{BB962C8B-B14F-4D97-AF65-F5344CB8AC3E}">
        <p14:creationId xmlns:p14="http://schemas.microsoft.com/office/powerpoint/2010/main" val="1526883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Diez</a:t>
            </a:r>
            <a:r>
              <a:rPr lang="es-HN" dirty="0" smtClean="0"/>
              <a:t> </a:t>
            </a:r>
            <a:r>
              <a:rPr lang="es-HN" b="1" dirty="0"/>
              <a:t>Características de </a:t>
            </a:r>
            <a:r>
              <a:rPr lang="es-HN" b="1" dirty="0" smtClean="0"/>
              <a:t>un Rebelde Pasivo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3200" b="1" dirty="0" smtClean="0"/>
              <a:t>10. Agrede a Dios por la desobediencia a Su Palabra</a:t>
            </a:r>
          </a:p>
          <a:p>
            <a:pPr lvl="1"/>
            <a:r>
              <a:rPr lang="es-HN" sz="3200" dirty="0" smtClean="0"/>
              <a:t>Como Israel, conocía la voluntad de Dios, pero no la cumplía.</a:t>
            </a:r>
          </a:p>
          <a:p>
            <a:pPr lvl="1"/>
            <a:r>
              <a:rPr lang="es-HN" sz="3200" dirty="0" smtClean="0"/>
              <a:t>Pretende ignorar que está en transgresión</a:t>
            </a:r>
          </a:p>
          <a:p>
            <a:pPr lvl="1"/>
            <a:r>
              <a:rPr lang="es-HN" sz="3200" dirty="0" smtClean="0"/>
              <a:t>Ej. Saúl cuando peleó contra los amalecitas, </a:t>
            </a:r>
            <a:r>
              <a:rPr lang="es-HN" sz="3200" dirty="0"/>
              <a:t>deja la grosura del botín en </a:t>
            </a:r>
            <a:r>
              <a:rPr lang="es-HN" sz="3200" dirty="0" smtClean="0"/>
              <a:t>vez de sacrificarla (Tenía su propia opinión que contradecía la orden de Dios) 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2336176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099" y="0"/>
            <a:ext cx="10058400" cy="1043189"/>
          </a:xfrm>
        </p:spPr>
        <p:txBody>
          <a:bodyPr/>
          <a:lstStyle/>
          <a:p>
            <a:r>
              <a:rPr lang="es-HN" b="1" dirty="0" smtClean="0"/>
              <a:t>1 Samuel 15: 10, 13, 22, 23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944" y="1043189"/>
            <a:ext cx="11088710" cy="5177307"/>
          </a:xfrm>
        </p:spPr>
        <p:txBody>
          <a:bodyPr>
            <a:noAutofit/>
          </a:bodyPr>
          <a:lstStyle/>
          <a:p>
            <a:r>
              <a:rPr lang="es-HN" sz="2800" b="1" i="1" baseline="30000" dirty="0"/>
              <a:t>10 </a:t>
            </a:r>
            <a:r>
              <a:rPr lang="es-HN" sz="2800" i="1" dirty="0"/>
              <a:t>Y vino palabra de Jehová a Samuel, diciendo</a:t>
            </a:r>
            <a:r>
              <a:rPr lang="es-HN" sz="2800" i="1" dirty="0" smtClean="0"/>
              <a:t>: </a:t>
            </a:r>
            <a:r>
              <a:rPr lang="es-HN" sz="2800" b="1" i="1" baseline="30000" dirty="0"/>
              <a:t> </a:t>
            </a:r>
            <a:r>
              <a:rPr lang="es-HN" sz="2800" i="1" dirty="0"/>
              <a:t>Me pesa haber puesto por rey a Saúl, porque se ha vuelto de en pos de mí, y no ha cumplido mis palabras. Y se apesadumbró Samuel, y clamó a Jehová toda aquella noche</a:t>
            </a:r>
            <a:r>
              <a:rPr lang="es-HN" sz="2800" i="1" dirty="0" smtClean="0"/>
              <a:t>.</a:t>
            </a:r>
            <a:endParaRPr lang="es-HN" sz="2800" i="1" dirty="0"/>
          </a:p>
          <a:p>
            <a:r>
              <a:rPr lang="es-HN" sz="2800" b="1" i="1" baseline="30000" dirty="0"/>
              <a:t>13 </a:t>
            </a:r>
            <a:r>
              <a:rPr lang="es-HN" sz="2800" i="1" dirty="0"/>
              <a:t>Vino, pues, Samuel a Saúl, y Saúl le dijo: Bendito seas tú de Jehová; yo he cumplido la palabra de Jehová</a:t>
            </a:r>
            <a:r>
              <a:rPr lang="es-HN" sz="2800" i="1" dirty="0" smtClean="0"/>
              <a:t>.</a:t>
            </a:r>
          </a:p>
          <a:p>
            <a:r>
              <a:rPr lang="es-HN" sz="2800" b="1" i="1" baseline="30000" dirty="0" smtClean="0"/>
              <a:t> </a:t>
            </a:r>
            <a:r>
              <a:rPr lang="es-HN" sz="2800" b="1" i="1" baseline="30000" dirty="0"/>
              <a:t>22 </a:t>
            </a:r>
            <a:r>
              <a:rPr lang="es-HN" sz="2800" i="1" dirty="0"/>
              <a:t>Y Samuel dijo: ¿Se complace Jehová tanto en los holocaustos y víctimas, como en que se obedezca a las palabras de Jehová? Ciertamente el obedecer es mejor que los sacrificios, y el prestar atención que la grosura de los carneros.</a:t>
            </a:r>
          </a:p>
          <a:p>
            <a:r>
              <a:rPr lang="es-HN" sz="2800" b="1" i="1" baseline="30000" dirty="0"/>
              <a:t>23 </a:t>
            </a:r>
            <a:r>
              <a:rPr lang="es-HN" sz="2800" i="1" dirty="0"/>
              <a:t>Porque como pecado de adivinación es la rebelión, y como ídolos e idolatría la obstinación. Por cuanto tú desechaste la palabra de Jehová, él también te ha desechado para que no seas rey.</a:t>
            </a:r>
          </a:p>
          <a:p>
            <a:endParaRPr lang="es-HN" sz="2800" i="1" dirty="0"/>
          </a:p>
        </p:txBody>
      </p:sp>
    </p:spTree>
    <p:extLst>
      <p:ext uri="{BB962C8B-B14F-4D97-AF65-F5344CB8AC3E}">
        <p14:creationId xmlns:p14="http://schemas.microsoft.com/office/powerpoint/2010/main" val="2037356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La Rebelión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HN" sz="3200" dirty="0" smtClean="0"/>
              <a:t>Es una condición del corazón (una semilla incipiente)</a:t>
            </a:r>
          </a:p>
          <a:p>
            <a:pPr lvl="1"/>
            <a:r>
              <a:rPr lang="es-HN" sz="3200" dirty="0" smtClean="0"/>
              <a:t>Esta se manifiesta, bien de manera agresiva y evidente, o de manera silenciosa </a:t>
            </a:r>
            <a:endParaRPr lang="es-HN" sz="3200" dirty="0"/>
          </a:p>
          <a:p>
            <a:pPr lvl="1"/>
            <a:r>
              <a:rPr lang="es-HN" sz="3200" dirty="0" smtClean="0"/>
              <a:t>Para Dios es como pecado de Ocultismo</a:t>
            </a:r>
          </a:p>
          <a:p>
            <a:pPr lvl="1"/>
            <a:r>
              <a:rPr lang="es-HN" sz="3200" dirty="0" smtClean="0"/>
              <a:t>No </a:t>
            </a:r>
            <a:r>
              <a:rPr lang="es-HN" sz="3200" dirty="0"/>
              <a:t>se puede confrontar sino </a:t>
            </a:r>
            <a:r>
              <a:rPr lang="es-HN" sz="3200" dirty="0" smtClean="0"/>
              <a:t>espiritualmente</a:t>
            </a:r>
            <a:endParaRPr lang="es-HN" sz="3200" dirty="0"/>
          </a:p>
          <a:p>
            <a:pPr lvl="1"/>
            <a:r>
              <a:rPr lang="es-HN" sz="3200" dirty="0" smtClean="0"/>
              <a:t>El Rebelde Pasivo no se da cuenta que lo es, pero la Palabra de Dios lo pone en evidencia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3545207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Lucas 12: 47 - 48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sz="3200" b="1" i="1" baseline="30000" dirty="0"/>
              <a:t>47 </a:t>
            </a:r>
            <a:r>
              <a:rPr lang="es-HN" sz="3200" i="1" dirty="0"/>
              <a:t>Aquel siervo que conociendo la voluntad de su señor, no se preparó, ni hizo conforme a su voluntad, recibirá muchos azotes.</a:t>
            </a:r>
          </a:p>
          <a:p>
            <a:r>
              <a:rPr lang="es-HN" sz="3200" b="1" i="1" baseline="30000" dirty="0"/>
              <a:t>48 </a:t>
            </a:r>
            <a:r>
              <a:rPr lang="es-HN" sz="3200" i="1" dirty="0"/>
              <a:t>Mas el que sin conocerla hizo cosas dignas de azotes, será azotado poco; porque a todo aquel a quien se haya dado mucho, mucho se le demandará; y al que mucho se le haya confiado, más se le pedirá.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37561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Mateo 21:28-31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54558"/>
            <a:ext cx="10416432" cy="4365938"/>
          </a:xfrm>
        </p:spPr>
        <p:txBody>
          <a:bodyPr>
            <a:normAutofit/>
          </a:bodyPr>
          <a:lstStyle/>
          <a:p>
            <a:r>
              <a:rPr lang="es-HN" sz="3200" b="1" i="1" baseline="30000" dirty="0"/>
              <a:t>28 </a:t>
            </a:r>
            <a:r>
              <a:rPr lang="es-HN" sz="3200" i="1" dirty="0"/>
              <a:t>Pero ¿qué os parece? Un hombre tenía dos hijos, y acercándose al primero, le dijo: Hijo, ve hoy a trabajar en mi </a:t>
            </a:r>
            <a:r>
              <a:rPr lang="es-HN" sz="3200" i="1" dirty="0" smtClean="0"/>
              <a:t>viña. </a:t>
            </a:r>
            <a:r>
              <a:rPr lang="es-HN" sz="3200" b="1" i="1" baseline="30000" dirty="0" smtClean="0"/>
              <a:t>29</a:t>
            </a:r>
            <a:r>
              <a:rPr lang="es-HN" sz="3200" b="1" i="1" baseline="30000" dirty="0"/>
              <a:t> </a:t>
            </a:r>
            <a:r>
              <a:rPr lang="es-HN" sz="3200" i="1" dirty="0"/>
              <a:t>Respondiendo él, dijo: No quiero; pero después, arrepentido, </a:t>
            </a:r>
            <a:r>
              <a:rPr lang="es-HN" sz="3200" i="1" dirty="0" smtClean="0"/>
              <a:t>fue. </a:t>
            </a:r>
            <a:r>
              <a:rPr lang="es-HN" sz="3200" b="1" i="1" baseline="30000" dirty="0" smtClean="0"/>
              <a:t>30</a:t>
            </a:r>
            <a:r>
              <a:rPr lang="es-HN" sz="3200" b="1" i="1" baseline="30000" dirty="0"/>
              <a:t> </a:t>
            </a:r>
            <a:r>
              <a:rPr lang="es-HN" sz="3200" i="1" dirty="0"/>
              <a:t>Y acercándose al otro, le dijo de la misma manera; y respondiendo él, dijo: Sí, señor, voy. Y no </a:t>
            </a:r>
            <a:r>
              <a:rPr lang="es-HN" sz="3200" i="1" dirty="0" smtClean="0"/>
              <a:t>fue. </a:t>
            </a:r>
            <a:r>
              <a:rPr lang="es-HN" sz="3200" b="1" i="1" baseline="30000" dirty="0" smtClean="0"/>
              <a:t>31</a:t>
            </a:r>
            <a:r>
              <a:rPr lang="es-HN" sz="3200" b="1" i="1" baseline="30000" dirty="0"/>
              <a:t> </a:t>
            </a:r>
            <a:r>
              <a:rPr lang="es-HN" sz="3200" i="1" dirty="0"/>
              <a:t>¿Cuál de los dos hizo la voluntad de su padre? Dijeron ellos: El primero. Jesús les dijo: De cierto os digo, que los publicanos y las rameras van delante de vosotros al reino de Dios.</a:t>
            </a:r>
          </a:p>
        </p:txBody>
      </p:sp>
    </p:spTree>
    <p:extLst>
      <p:ext uri="{BB962C8B-B14F-4D97-AF65-F5344CB8AC3E}">
        <p14:creationId xmlns:p14="http://schemas.microsoft.com/office/powerpoint/2010/main" val="3120169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Debemos Ser Libres de la Rebelión Pasiva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HN" sz="3200" dirty="0"/>
              <a:t>El Señor Jesucristo murió por nuestras rebeliones</a:t>
            </a:r>
          </a:p>
          <a:p>
            <a:pPr lvl="1"/>
            <a:r>
              <a:rPr lang="es-HN" sz="3200" dirty="0"/>
              <a:t>Apropiémonos del poder de Su Sangre para ser libres hoy mismo de la Rebelión </a:t>
            </a:r>
            <a:r>
              <a:rPr lang="es-HN" sz="3200" dirty="0" smtClean="0"/>
              <a:t>Pasiva</a:t>
            </a:r>
          </a:p>
          <a:p>
            <a:pPr lvl="1"/>
            <a:r>
              <a:rPr lang="es-HN" sz="3200" dirty="0" smtClean="0"/>
              <a:t>Identifiquemos aquellos rasgos que nos indican que hay una rebeldía interior de la cual necesitamos ser liberados</a:t>
            </a:r>
            <a:endParaRPr lang="es-HN" sz="3200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41475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73724"/>
            <a:ext cx="10058400" cy="1450757"/>
          </a:xfrm>
        </p:spPr>
        <p:txBody>
          <a:bodyPr/>
          <a:lstStyle/>
          <a:p>
            <a:r>
              <a:rPr lang="es-HN" b="1" dirty="0" smtClean="0"/>
              <a:t>Rebelde Pasivo (Dice Voy, pero no Va)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1854557"/>
            <a:ext cx="10331432" cy="42629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HN" sz="3200" dirty="0" smtClean="0"/>
              <a:t>No lo maquina, no es a propósito, pero tiene su propia opinión (En el Reino hay verdades absolutas sobre las cuales no hay opinión)</a:t>
            </a:r>
          </a:p>
          <a:p>
            <a:pPr marL="0" indent="0">
              <a:buNone/>
            </a:pPr>
            <a:r>
              <a:rPr lang="es-HN" sz="3200" dirty="0" smtClean="0"/>
              <a:t>Dice Amén, pero no hace lo que se le pide o se le recomienda</a:t>
            </a:r>
          </a:p>
          <a:p>
            <a:pPr marL="0" indent="0">
              <a:buNone/>
            </a:pPr>
            <a:r>
              <a:rPr lang="es-HN" sz="3200" dirty="0" smtClean="0"/>
              <a:t>No te agrede, pero no te hace caso.  Parece estar de acuerdo</a:t>
            </a:r>
          </a:p>
          <a:p>
            <a:pPr marL="0" indent="0">
              <a:buNone/>
            </a:pPr>
            <a:r>
              <a:rPr lang="es-HN" sz="3200" dirty="0" smtClean="0"/>
              <a:t>En realidad te quita la autoridad, porque él no la reconoce</a:t>
            </a:r>
          </a:p>
          <a:p>
            <a:pPr marL="0" indent="0">
              <a:buNone/>
            </a:pPr>
            <a:r>
              <a:rPr lang="es-HN" sz="3200" dirty="0" smtClean="0"/>
              <a:t>Es muy independiente porque se cree maduro o espiritual (En el Reino no hay autosuficiencia ni independencia)</a:t>
            </a:r>
          </a:p>
          <a:p>
            <a:pPr marL="0" indent="0">
              <a:buNone/>
            </a:pPr>
            <a:r>
              <a:rPr lang="es-HN" sz="3200" dirty="0" smtClean="0"/>
              <a:t>Lo vemos como irresponsable, pero en realidad…es rebelde</a:t>
            </a:r>
          </a:p>
          <a:p>
            <a:pPr marL="0" indent="0">
              <a:buNone/>
            </a:pPr>
            <a:r>
              <a:rPr lang="es-HN" sz="3200" dirty="0"/>
              <a:t>	</a:t>
            </a:r>
            <a:endParaRPr lang="es-HN" sz="3200" dirty="0" smtClean="0"/>
          </a:p>
          <a:p>
            <a:pPr marL="0" indent="0">
              <a:buNone/>
            </a:pPr>
            <a:endParaRPr lang="es-HN" dirty="0" smtClean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0223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Diez Características de un Rebelde Pasivo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236128" cy="4439156"/>
          </a:xfrm>
        </p:spPr>
        <p:txBody>
          <a:bodyPr>
            <a:normAutofit/>
          </a:bodyPr>
          <a:lstStyle/>
          <a:p>
            <a:r>
              <a:rPr lang="es-HN" sz="3200" b="1" dirty="0" smtClean="0"/>
              <a:t>1. No reconoce Autoridad</a:t>
            </a:r>
          </a:p>
          <a:p>
            <a:pPr lvl="1"/>
            <a:r>
              <a:rPr lang="es-HN" sz="3000" dirty="0" smtClean="0"/>
              <a:t>Te dice que si, que te respeta, que está de acuerdo, pero… </a:t>
            </a:r>
          </a:p>
          <a:p>
            <a:pPr lvl="1"/>
            <a:r>
              <a:rPr lang="es-HN" sz="3200" dirty="0" smtClean="0"/>
              <a:t>El que siempre llega tarde: Sé que la reunión comienza a las 9:00 a.m., pero yo quiero llegar a las 10:00 a.m.</a:t>
            </a:r>
          </a:p>
          <a:p>
            <a:pPr lvl="1"/>
            <a:r>
              <a:rPr lang="es-HN" sz="3200" dirty="0" smtClean="0"/>
              <a:t>El que falta a la oración que se ha convocado: Si, yo sé que la Pastora nos pide llegar, pero yo oro en mi casa</a:t>
            </a:r>
          </a:p>
          <a:p>
            <a:pPr lvl="1"/>
            <a:r>
              <a:rPr lang="es-HN" sz="3200" dirty="0" smtClean="0"/>
              <a:t>El que no se congrega, porque sencillamente no quiere, aunque argumenta enfermedad, mucho trabajo, cansancio; se queda a ver la reunión por internet</a:t>
            </a:r>
          </a:p>
        </p:txBody>
      </p:sp>
    </p:spTree>
    <p:extLst>
      <p:ext uri="{BB962C8B-B14F-4D97-AF65-F5344CB8AC3E}">
        <p14:creationId xmlns:p14="http://schemas.microsoft.com/office/powerpoint/2010/main" val="4116025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416" y="286603"/>
            <a:ext cx="10236128" cy="1450757"/>
          </a:xfrm>
        </p:spPr>
        <p:txBody>
          <a:bodyPr/>
          <a:lstStyle/>
          <a:p>
            <a:r>
              <a:rPr lang="es-HN" b="1" dirty="0" smtClean="0"/>
              <a:t>Diez </a:t>
            </a:r>
            <a:r>
              <a:rPr lang="es-HN" b="1" dirty="0"/>
              <a:t>Características de </a:t>
            </a:r>
            <a:r>
              <a:rPr lang="es-HN" b="1" dirty="0" smtClean="0"/>
              <a:t>un Rebelde Pasivo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sz="3200" b="1" dirty="0"/>
              <a:t>2. Opone lo que le piden </a:t>
            </a:r>
            <a:r>
              <a:rPr lang="es-HN" sz="3200" b="1" dirty="0" smtClean="0"/>
              <a:t>hacer (o el tiempo para hacerlo)</a:t>
            </a:r>
          </a:p>
          <a:p>
            <a:pPr lvl="1"/>
            <a:r>
              <a:rPr lang="es-HN" sz="3200" dirty="0" smtClean="0"/>
              <a:t>Cuando le solicitan algo, pone peros o contradice la forma de hacer lo que le piden (Tiene su propia opinión).</a:t>
            </a:r>
          </a:p>
          <a:p>
            <a:pPr lvl="1"/>
            <a:r>
              <a:rPr lang="es-HN" sz="3200" dirty="0" smtClean="0"/>
              <a:t>Cuando le pedimos a un hijo que haga tal labor: Si, ya lo voy a hacer (un día de estos)</a:t>
            </a:r>
          </a:p>
          <a:p>
            <a:pPr lvl="1"/>
            <a:r>
              <a:rPr lang="es-HN" sz="3200" dirty="0"/>
              <a:t>Termina haciendo las cosas cuando quiere y como </a:t>
            </a:r>
            <a:r>
              <a:rPr lang="es-HN" sz="3200" dirty="0" smtClean="0"/>
              <a:t>quiere</a:t>
            </a:r>
          </a:p>
          <a:p>
            <a:pPr lvl="1"/>
            <a:r>
              <a:rPr lang="es-HN" sz="3200" dirty="0" smtClean="0"/>
              <a:t>Aún se opone a la Palabra de Dios (por ej. En el perdón)</a:t>
            </a:r>
            <a:endParaRPr lang="es-HN" sz="3200" dirty="0"/>
          </a:p>
          <a:p>
            <a:pPr lvl="1"/>
            <a:r>
              <a:rPr lang="es-HN" sz="3200" dirty="0" smtClean="0"/>
              <a:t>Obediencia tardía o a su manera </a:t>
            </a:r>
            <a:r>
              <a:rPr lang="es-HN" sz="3200" smtClean="0"/>
              <a:t>(si lo </a:t>
            </a:r>
            <a:r>
              <a:rPr lang="es-HN" sz="3200" dirty="0" smtClean="0"/>
              <a:t>voy a hacer pero…), es Desobediencia, es rebelión</a:t>
            </a:r>
            <a:endParaRPr lang="es-HN" sz="3200" dirty="0"/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2696488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Diez </a:t>
            </a:r>
            <a:r>
              <a:rPr lang="es-HN" b="1" dirty="0"/>
              <a:t>Características de </a:t>
            </a:r>
            <a:r>
              <a:rPr lang="es-HN" b="1" dirty="0" smtClean="0"/>
              <a:t>un Rebelde Pasivo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3200" b="1" dirty="0" smtClean="0"/>
              <a:t>3. Hace las cosas lentamente</a:t>
            </a:r>
          </a:p>
          <a:p>
            <a:pPr lvl="1"/>
            <a:r>
              <a:rPr lang="es-HN" sz="3200" dirty="0" smtClean="0"/>
              <a:t>Si las hace, pero a un ritmo que incomoda a su autoridad</a:t>
            </a:r>
          </a:p>
          <a:p>
            <a:pPr lvl="1"/>
            <a:r>
              <a:rPr lang="es-HN" sz="3200" dirty="0" smtClean="0"/>
              <a:t>No podemos recriminarle que no obedece, porque lo está haciendo</a:t>
            </a:r>
          </a:p>
          <a:p>
            <a:pPr lvl="1"/>
            <a:r>
              <a:rPr lang="es-HN" sz="3200" dirty="0" smtClean="0"/>
              <a:t>Por ejemplo el que barre tan despacio que puede tardar un día</a:t>
            </a:r>
          </a:p>
          <a:p>
            <a:pPr lvl="1"/>
            <a:r>
              <a:rPr lang="es-HN" sz="3200" dirty="0" smtClean="0"/>
              <a:t>Pareciera que lo que busca es desafiar la autoridad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2257569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Diez </a:t>
            </a:r>
            <a:r>
              <a:rPr lang="es-HN" b="1" dirty="0"/>
              <a:t>Características de </a:t>
            </a:r>
            <a:r>
              <a:rPr lang="es-HN" b="1" dirty="0" smtClean="0"/>
              <a:t>un Rebelde Pasivo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10367"/>
          </a:xfrm>
        </p:spPr>
        <p:txBody>
          <a:bodyPr>
            <a:normAutofit fontScale="92500" lnSpcReduction="10000"/>
          </a:bodyPr>
          <a:lstStyle/>
          <a:p>
            <a:r>
              <a:rPr lang="es-HN" sz="3200" b="1" dirty="0"/>
              <a:t>4.  Venganza </a:t>
            </a:r>
            <a:r>
              <a:rPr lang="es-HN" sz="3200" b="1" dirty="0" smtClean="0"/>
              <a:t>sutil</a:t>
            </a:r>
          </a:p>
          <a:p>
            <a:pPr lvl="1"/>
            <a:r>
              <a:rPr lang="es-HN" sz="3200" dirty="0" smtClean="0"/>
              <a:t>A nivel ministerial o de congregación: Por ejemplo, el Pastor le pide a un discípulo que por favor se baje de la alabanza por un tiempo, él dice: Está bien, pero cuando le piden que desarrolle otra función, se niega.  Es como decir: No quieren que haga una cosa, pues tampoco hago la otra.</a:t>
            </a:r>
          </a:p>
          <a:p>
            <a:pPr lvl="1"/>
            <a:r>
              <a:rPr lang="es-HN" sz="3200" dirty="0" smtClean="0"/>
              <a:t>Entre esposos: Ella quiere salir a comer, pero él está cansado y quiere quedarse en casa; ella dice está bien pero… Por la noche, cuando él se le acerca de manera íntima, ella dice No, ahora no puedo, me duele la cabeza. </a:t>
            </a:r>
            <a:endParaRPr lang="es-HN" sz="3200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438652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Diez </a:t>
            </a:r>
            <a:r>
              <a:rPr lang="es-HN" b="1" dirty="0"/>
              <a:t>Características de </a:t>
            </a:r>
            <a:r>
              <a:rPr lang="es-HN" b="1" dirty="0" smtClean="0"/>
              <a:t>un Rebelde Pasivo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3200" b="1" dirty="0" smtClean="0"/>
              <a:t>5. Genera olvidos con mucha frecuencia</a:t>
            </a:r>
          </a:p>
          <a:p>
            <a:pPr lvl="1"/>
            <a:r>
              <a:rPr lang="es-HN" sz="3200" dirty="0" smtClean="0"/>
              <a:t>Le piden comprar algo o hacer algo, pero se le olvida</a:t>
            </a:r>
          </a:p>
          <a:p>
            <a:pPr lvl="1"/>
            <a:r>
              <a:rPr lang="es-HN" sz="3200" dirty="0" smtClean="0"/>
              <a:t>Es una forma de manifestar que no le importa mucho lo que su autoridad le pide</a:t>
            </a:r>
          </a:p>
          <a:p>
            <a:pPr lvl="1"/>
            <a:r>
              <a:rPr lang="es-HN" sz="3200" dirty="0" smtClean="0"/>
              <a:t>La rebelión se manifiesta quitándole importancia a lo que para su autoridad si la tiene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195818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58862"/>
          </a:xfrm>
        </p:spPr>
        <p:txBody>
          <a:bodyPr/>
          <a:lstStyle/>
          <a:p>
            <a:r>
              <a:rPr lang="es-HN" b="1" dirty="0" smtClean="0"/>
              <a:t>Diez </a:t>
            </a:r>
            <a:r>
              <a:rPr lang="es-HN" b="1" dirty="0"/>
              <a:t>Características </a:t>
            </a:r>
            <a:r>
              <a:rPr lang="es-HN" b="1" dirty="0" smtClean="0"/>
              <a:t>de</a:t>
            </a:r>
            <a:r>
              <a:rPr lang="es-HN" dirty="0" smtClean="0"/>
              <a:t> un Rebelde Pasivo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223250" cy="4039911"/>
          </a:xfrm>
        </p:spPr>
        <p:txBody>
          <a:bodyPr>
            <a:normAutofit/>
          </a:bodyPr>
          <a:lstStyle/>
          <a:p>
            <a:r>
              <a:rPr lang="es-HN" sz="3200" b="1" dirty="0" smtClean="0"/>
              <a:t>6. Hace chistes en público, fuera de lugar</a:t>
            </a:r>
          </a:p>
          <a:p>
            <a:pPr lvl="1"/>
            <a:r>
              <a:rPr lang="es-HN" sz="3200" dirty="0" smtClean="0"/>
              <a:t>Es una persona normalmente seria, su personalidad no es jocosa, pero de pronto aprovecha que está en público para lanzar un chiste de mal gusto para poner en evidencia a su autoridad, a su esposo o esposa, a su padre, o a su Pastor.</a:t>
            </a:r>
          </a:p>
          <a:p>
            <a:pPr lvl="1"/>
            <a:r>
              <a:rPr lang="es-HN" sz="3200" dirty="0" smtClean="0"/>
              <a:t>Usar los chistes es una manera de encubrir la verdadera intención del corazón.  No puedes reclamarle porque te dirá… Si sólo era una broma!</a:t>
            </a:r>
          </a:p>
          <a:p>
            <a:pPr lvl="1"/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15994016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173</TotalTime>
  <Words>1128</Words>
  <Application>Microsoft Office PowerPoint</Application>
  <PresentationFormat>Widescreen</PresentationFormat>
  <Paragraphs>94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Calibri</vt:lpstr>
      <vt:lpstr>Calibri Light</vt:lpstr>
      <vt:lpstr>Retrospect</vt:lpstr>
      <vt:lpstr>La Silenciosa Rebelión</vt:lpstr>
      <vt:lpstr>Mateo 21:28-31</vt:lpstr>
      <vt:lpstr>Rebelde Pasivo (Dice Voy, pero no Va)</vt:lpstr>
      <vt:lpstr>Diez Características de un Rebelde Pasivo</vt:lpstr>
      <vt:lpstr>Diez Características de un Rebelde Pasivo</vt:lpstr>
      <vt:lpstr>Diez Características de un Rebelde Pasivo</vt:lpstr>
      <vt:lpstr>Diez Características de un Rebelde Pasivo</vt:lpstr>
      <vt:lpstr>Diez Características de un Rebelde Pasivo</vt:lpstr>
      <vt:lpstr>Diez Características de un Rebelde Pasivo</vt:lpstr>
      <vt:lpstr>Diez Características de un Rebelde Pasivo</vt:lpstr>
      <vt:lpstr>Diez Características de un Rebelde Pasivo</vt:lpstr>
      <vt:lpstr>Diez Características de un Rebelde Pasivo</vt:lpstr>
      <vt:lpstr>Juan Marcos (Hechos 12:25)</vt:lpstr>
      <vt:lpstr>Juan Marcos (Hechos 13:13)</vt:lpstr>
      <vt:lpstr>Juan Marcos (Hechos 15:36-41)</vt:lpstr>
      <vt:lpstr>Diez Características de un Rebelde Pasivo</vt:lpstr>
      <vt:lpstr>1 Samuel 15: 10, 13, 22, 23</vt:lpstr>
      <vt:lpstr>La Rebelión</vt:lpstr>
      <vt:lpstr>Lucas 12: 47 - 48</vt:lpstr>
      <vt:lpstr>Debemos Ser Libres de la Rebelión Pasiva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Silenciosa Rebelión</dc:title>
  <dc:creator>Rigo</dc:creator>
  <cp:lastModifiedBy>Video</cp:lastModifiedBy>
  <cp:revision>47</cp:revision>
  <dcterms:created xsi:type="dcterms:W3CDTF">2015-05-29T02:26:45Z</dcterms:created>
  <dcterms:modified xsi:type="dcterms:W3CDTF">2016-02-02T20:45:30Z</dcterms:modified>
</cp:coreProperties>
</file>